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5" r:id="rId3"/>
    <p:sldId id="257" r:id="rId4"/>
    <p:sldId id="258" r:id="rId5"/>
    <p:sldId id="262" r:id="rId6"/>
    <p:sldId id="259" r:id="rId7"/>
    <p:sldId id="260" r:id="rId8"/>
    <p:sldId id="261" r:id="rId9"/>
    <p:sldId id="263" r:id="rId10"/>
    <p:sldId id="264"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26E2D04-9098-4791-A7F0-50D7DA708413}" type="datetimeFigureOut">
              <a:rPr lang="en-US" smtClean="0"/>
              <a:t>5/9/2017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70CE93-62D6-46CB-B999-7D2CC30FAF69}" type="slidenum">
              <a:rPr lang="en-US" smtClean="0"/>
              <a:t>‹#›</a:t>
            </a:fld>
            <a:endParaRPr lang="en-US"/>
          </a:p>
        </p:txBody>
      </p:sp>
    </p:spTree>
    <p:extLst>
      <p:ext uri="{BB962C8B-B14F-4D97-AF65-F5344CB8AC3E}">
        <p14:creationId xmlns:p14="http://schemas.microsoft.com/office/powerpoint/2010/main" val="7442884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6E2D04-9098-4791-A7F0-50D7DA708413}" type="datetimeFigureOut">
              <a:rPr lang="en-US" smtClean="0"/>
              <a:t>5/9/2017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70CE93-62D6-46CB-B999-7D2CC30FAF69}" type="slidenum">
              <a:rPr lang="en-US" smtClean="0"/>
              <a:t>‹#›</a:t>
            </a:fld>
            <a:endParaRPr lang="en-US"/>
          </a:p>
        </p:txBody>
      </p:sp>
    </p:spTree>
    <p:extLst>
      <p:ext uri="{BB962C8B-B14F-4D97-AF65-F5344CB8AC3E}">
        <p14:creationId xmlns:p14="http://schemas.microsoft.com/office/powerpoint/2010/main" val="13689044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6E2D04-9098-4791-A7F0-50D7DA708413}" type="datetimeFigureOut">
              <a:rPr lang="en-US" smtClean="0"/>
              <a:t>5/9/2017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70CE93-62D6-46CB-B999-7D2CC30FAF69}" type="slidenum">
              <a:rPr lang="en-US" smtClean="0"/>
              <a:t>‹#›</a:t>
            </a:fld>
            <a:endParaRPr lang="en-US"/>
          </a:p>
        </p:txBody>
      </p:sp>
    </p:spTree>
    <p:extLst>
      <p:ext uri="{BB962C8B-B14F-4D97-AF65-F5344CB8AC3E}">
        <p14:creationId xmlns:p14="http://schemas.microsoft.com/office/powerpoint/2010/main" val="3601264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6E2D04-9098-4791-A7F0-50D7DA708413}" type="datetimeFigureOut">
              <a:rPr lang="en-US" smtClean="0"/>
              <a:t>5/9/2017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70CE93-62D6-46CB-B999-7D2CC30FAF69}" type="slidenum">
              <a:rPr lang="en-US" smtClean="0"/>
              <a:t>‹#›</a:t>
            </a:fld>
            <a:endParaRPr lang="en-US"/>
          </a:p>
        </p:txBody>
      </p:sp>
    </p:spTree>
    <p:extLst>
      <p:ext uri="{BB962C8B-B14F-4D97-AF65-F5344CB8AC3E}">
        <p14:creationId xmlns:p14="http://schemas.microsoft.com/office/powerpoint/2010/main" val="3678012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26E2D04-9098-4791-A7F0-50D7DA708413}" type="datetimeFigureOut">
              <a:rPr lang="en-US" smtClean="0"/>
              <a:t>5/9/2017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70CE93-62D6-46CB-B999-7D2CC30FAF69}" type="slidenum">
              <a:rPr lang="en-US" smtClean="0"/>
              <a:t>‹#›</a:t>
            </a:fld>
            <a:endParaRPr lang="en-US"/>
          </a:p>
        </p:txBody>
      </p:sp>
    </p:spTree>
    <p:extLst>
      <p:ext uri="{BB962C8B-B14F-4D97-AF65-F5344CB8AC3E}">
        <p14:creationId xmlns:p14="http://schemas.microsoft.com/office/powerpoint/2010/main" val="13897131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26E2D04-9098-4791-A7F0-50D7DA708413}" type="datetimeFigureOut">
              <a:rPr lang="en-US" smtClean="0"/>
              <a:t>5/9/2017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70CE93-62D6-46CB-B999-7D2CC30FAF69}" type="slidenum">
              <a:rPr lang="en-US" smtClean="0"/>
              <a:t>‹#›</a:t>
            </a:fld>
            <a:endParaRPr lang="en-US"/>
          </a:p>
        </p:txBody>
      </p:sp>
    </p:spTree>
    <p:extLst>
      <p:ext uri="{BB962C8B-B14F-4D97-AF65-F5344CB8AC3E}">
        <p14:creationId xmlns:p14="http://schemas.microsoft.com/office/powerpoint/2010/main" val="30677380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26E2D04-9098-4791-A7F0-50D7DA708413}" type="datetimeFigureOut">
              <a:rPr lang="en-US" smtClean="0"/>
              <a:t>5/9/2017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670CE93-62D6-46CB-B999-7D2CC30FAF69}" type="slidenum">
              <a:rPr lang="en-US" smtClean="0"/>
              <a:t>‹#›</a:t>
            </a:fld>
            <a:endParaRPr lang="en-US"/>
          </a:p>
        </p:txBody>
      </p:sp>
    </p:spTree>
    <p:extLst>
      <p:ext uri="{BB962C8B-B14F-4D97-AF65-F5344CB8AC3E}">
        <p14:creationId xmlns:p14="http://schemas.microsoft.com/office/powerpoint/2010/main" val="31076343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26E2D04-9098-4791-A7F0-50D7DA708413}" type="datetimeFigureOut">
              <a:rPr lang="en-US" smtClean="0"/>
              <a:t>5/9/2017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670CE93-62D6-46CB-B999-7D2CC30FAF69}" type="slidenum">
              <a:rPr lang="en-US" smtClean="0"/>
              <a:t>‹#›</a:t>
            </a:fld>
            <a:endParaRPr lang="en-US"/>
          </a:p>
        </p:txBody>
      </p:sp>
    </p:spTree>
    <p:extLst>
      <p:ext uri="{BB962C8B-B14F-4D97-AF65-F5344CB8AC3E}">
        <p14:creationId xmlns:p14="http://schemas.microsoft.com/office/powerpoint/2010/main" val="14098184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6E2D04-9098-4791-A7F0-50D7DA708413}" type="datetimeFigureOut">
              <a:rPr lang="en-US" smtClean="0"/>
              <a:t>5/9/2017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670CE93-62D6-46CB-B999-7D2CC30FAF69}" type="slidenum">
              <a:rPr lang="en-US" smtClean="0"/>
              <a:t>‹#›</a:t>
            </a:fld>
            <a:endParaRPr lang="en-US"/>
          </a:p>
        </p:txBody>
      </p:sp>
    </p:spTree>
    <p:extLst>
      <p:ext uri="{BB962C8B-B14F-4D97-AF65-F5344CB8AC3E}">
        <p14:creationId xmlns:p14="http://schemas.microsoft.com/office/powerpoint/2010/main" val="36462803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6E2D04-9098-4791-A7F0-50D7DA708413}" type="datetimeFigureOut">
              <a:rPr lang="en-US" smtClean="0"/>
              <a:t>5/9/2017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70CE93-62D6-46CB-B999-7D2CC30FAF69}" type="slidenum">
              <a:rPr lang="en-US" smtClean="0"/>
              <a:t>‹#›</a:t>
            </a:fld>
            <a:endParaRPr lang="en-US"/>
          </a:p>
        </p:txBody>
      </p:sp>
    </p:spTree>
    <p:extLst>
      <p:ext uri="{BB962C8B-B14F-4D97-AF65-F5344CB8AC3E}">
        <p14:creationId xmlns:p14="http://schemas.microsoft.com/office/powerpoint/2010/main" val="29719582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6E2D04-9098-4791-A7F0-50D7DA708413}" type="datetimeFigureOut">
              <a:rPr lang="en-US" smtClean="0"/>
              <a:t>5/9/2017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70CE93-62D6-46CB-B999-7D2CC30FAF69}" type="slidenum">
              <a:rPr lang="en-US" smtClean="0"/>
              <a:t>‹#›</a:t>
            </a:fld>
            <a:endParaRPr lang="en-US"/>
          </a:p>
        </p:txBody>
      </p:sp>
    </p:spTree>
    <p:extLst>
      <p:ext uri="{BB962C8B-B14F-4D97-AF65-F5344CB8AC3E}">
        <p14:creationId xmlns:p14="http://schemas.microsoft.com/office/powerpoint/2010/main" val="27605562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6E2D04-9098-4791-A7F0-50D7DA708413}" type="datetimeFigureOut">
              <a:rPr lang="en-US" smtClean="0"/>
              <a:t>5/9/2017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70CE93-62D6-46CB-B999-7D2CC30FAF69}" type="slidenum">
              <a:rPr lang="en-US" smtClean="0"/>
              <a:t>‹#›</a:t>
            </a:fld>
            <a:endParaRPr lang="en-US"/>
          </a:p>
        </p:txBody>
      </p:sp>
    </p:spTree>
    <p:extLst>
      <p:ext uri="{BB962C8B-B14F-4D97-AF65-F5344CB8AC3E}">
        <p14:creationId xmlns:p14="http://schemas.microsoft.com/office/powerpoint/2010/main" val="9620788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history.com/topics/world-war-ii/japanese-american-relocation/videos/japanese-internment-in-america"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law.cornell.edu/supremecourt/text/251/146/" TargetMode="External"/><Relationship Id="rId2" Type="http://schemas.openxmlformats.org/officeDocument/2006/relationships/hyperlink" Target="http://www.law.cornell.edu/supremecourt/text/290/398/"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law.cornell.edu/supremecourt/text/320/81/"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a:xfrm>
            <a:off x="1382332" y="5867399"/>
            <a:ext cx="9144000" cy="865445"/>
          </a:xfrm>
        </p:spPr>
        <p:txBody>
          <a:bodyPr/>
          <a:lstStyle/>
          <a:p>
            <a:r>
              <a:rPr lang="en-US" smtClean="0">
                <a:hlinkClick r:id="rId2"/>
              </a:rPr>
              <a:t>http://www.history.com/topics/world-war-ii/japanese-american-relocation/videos/japanese-internment-in-america</a:t>
            </a:r>
            <a:endParaRPr lang="en-US" smtClean="0"/>
          </a:p>
          <a:p>
            <a:endParaRPr lang="en-US"/>
          </a:p>
        </p:txBody>
      </p:sp>
      <p:pic>
        <p:nvPicPr>
          <p:cNvPr id="4" name="Picture 2" descr="http://landmarkcases.org/images/299x200/Case/Image/5"/>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856932" y="196406"/>
            <a:ext cx="8478135" cy="56709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0399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Articles</a:t>
            </a:r>
            <a:endParaRPr lang="en-US" dirty="0"/>
          </a:p>
        </p:txBody>
      </p:sp>
      <p:sp>
        <p:nvSpPr>
          <p:cNvPr id="3" name="Content Placeholder 2"/>
          <p:cNvSpPr>
            <a:spLocks noGrp="1"/>
          </p:cNvSpPr>
          <p:nvPr>
            <p:ph idx="1"/>
          </p:nvPr>
        </p:nvSpPr>
        <p:spPr/>
        <p:txBody>
          <a:bodyPr/>
          <a:lstStyle/>
          <a:p>
            <a:r>
              <a:rPr lang="en-US" dirty="0" smtClean="0"/>
              <a:t>New Order on Aliens Awaited 3/2/42</a:t>
            </a:r>
          </a:p>
          <a:p>
            <a:r>
              <a:rPr lang="en-US" dirty="0" smtClean="0"/>
              <a:t>Japanese on West Coast Face Wholesale Uprooting 3/4/42</a:t>
            </a:r>
          </a:p>
          <a:p>
            <a:r>
              <a:rPr lang="en-US" dirty="0" smtClean="0"/>
              <a:t>Alien Order Hits UC Staff 3/5/42</a:t>
            </a:r>
          </a:p>
          <a:p>
            <a:r>
              <a:rPr lang="en-US" dirty="0" smtClean="0"/>
              <a:t>Editorial- Their Best Way to Show Loyalty</a:t>
            </a:r>
            <a:endParaRPr lang="en-US" dirty="0"/>
          </a:p>
        </p:txBody>
      </p:sp>
    </p:spTree>
    <p:extLst>
      <p:ext uri="{BB962C8B-B14F-4D97-AF65-F5344CB8AC3E}">
        <p14:creationId xmlns:p14="http://schemas.microsoft.com/office/powerpoint/2010/main" val="31773426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s://dabrownstein.files.wordpress.com/2015/05/map1.jpg?w=714&amp;h=50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9822" y="0"/>
            <a:ext cx="9580854" cy="66934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43620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6" name="Picture 2" descr="https://image.slidesharecdn.com/may02-160502214453/95/japanese-internment-korematsu-v-united-states-4-638.jpg?cb=146222551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16995" y="193141"/>
            <a:ext cx="7970100" cy="59838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25901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s://media1.britannica.com/eb-media/27/99727-004-45F5177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9371" y="475446"/>
            <a:ext cx="8579066" cy="59897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30569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Readings</a:t>
            </a:r>
            <a:endParaRPr lang="en-US" dirty="0"/>
          </a:p>
        </p:txBody>
      </p:sp>
      <p:sp>
        <p:nvSpPr>
          <p:cNvPr id="3" name="Content Placeholder 2"/>
          <p:cNvSpPr>
            <a:spLocks noGrp="1"/>
          </p:cNvSpPr>
          <p:nvPr>
            <p:ph idx="1"/>
          </p:nvPr>
        </p:nvSpPr>
        <p:spPr/>
        <p:txBody>
          <a:bodyPr/>
          <a:lstStyle/>
          <a:p>
            <a:r>
              <a:rPr lang="en-US" dirty="0" smtClean="0"/>
              <a:t>Daniel Inouye- Who was he? Why’s he relevant?</a:t>
            </a:r>
          </a:p>
          <a:p>
            <a:pPr lvl="1"/>
            <a:r>
              <a:rPr lang="en-US" dirty="0" smtClean="0"/>
              <a:t>What struck you about the Inouye reading?</a:t>
            </a:r>
          </a:p>
          <a:p>
            <a:pPr lvl="1"/>
            <a:r>
              <a:rPr lang="en-US" dirty="0" smtClean="0"/>
              <a:t>How did Inouye deal with discrimination?</a:t>
            </a:r>
          </a:p>
          <a:p>
            <a:pPr lvl="1"/>
            <a:r>
              <a:rPr lang="en-US" dirty="0" smtClean="0"/>
              <a:t>Irony of Mississippi?- why? V. Oakland California?</a:t>
            </a:r>
          </a:p>
          <a:p>
            <a:pPr lvl="1"/>
            <a:r>
              <a:rPr lang="en-US" dirty="0" smtClean="0"/>
              <a:t>Legacy? Impact?</a:t>
            </a:r>
          </a:p>
          <a:p>
            <a:r>
              <a:rPr lang="en-US" dirty="0" smtClean="0"/>
              <a:t>Charles Kikuchi</a:t>
            </a:r>
          </a:p>
          <a:p>
            <a:pPr lvl="1"/>
            <a:r>
              <a:rPr lang="en-US" dirty="0" smtClean="0"/>
              <a:t>How does Kikuchi describe his living arrangements?</a:t>
            </a:r>
          </a:p>
          <a:p>
            <a:pPr lvl="1"/>
            <a:r>
              <a:rPr lang="en-US" dirty="0" smtClean="0"/>
              <a:t>What are his concerns for the Nisei and assimilation?</a:t>
            </a:r>
          </a:p>
          <a:p>
            <a:pPr lvl="1"/>
            <a:r>
              <a:rPr lang="en-US" dirty="0" smtClean="0"/>
              <a:t>What are his philosophical (broader) concerns?</a:t>
            </a:r>
          </a:p>
          <a:p>
            <a:pPr marL="457200" lvl="1" indent="0">
              <a:buNone/>
            </a:pPr>
            <a:endParaRPr lang="en-US" dirty="0" smtClean="0"/>
          </a:p>
        </p:txBody>
      </p:sp>
    </p:spTree>
    <p:extLst>
      <p:ext uri="{BB962C8B-B14F-4D97-AF65-F5344CB8AC3E}">
        <p14:creationId xmlns:p14="http://schemas.microsoft.com/office/powerpoint/2010/main" val="18234294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64665" y="2329316"/>
            <a:ext cx="6096000" cy="3693319"/>
          </a:xfrm>
          <a:prstGeom prst="rect">
            <a:avLst/>
          </a:prstGeom>
        </p:spPr>
        <p:txBody>
          <a:bodyPr>
            <a:spAutoFit/>
          </a:bodyPr>
          <a:lstStyle/>
          <a:p>
            <a:r>
              <a:rPr lang="en-US" b="0" i="0" dirty="0" smtClean="0">
                <a:solidFill>
                  <a:srgbClr val="333333"/>
                </a:solidFill>
                <a:effectLst/>
                <a:latin typeface="Verdana" panose="020B0604030504040204" pitchFamily="34" charset="0"/>
              </a:rPr>
              <a:t>Here, as in the </a:t>
            </a:r>
            <a:r>
              <a:rPr lang="en-US" b="0" i="1" dirty="0" err="1" smtClean="0">
                <a:solidFill>
                  <a:srgbClr val="333333"/>
                </a:solidFill>
                <a:effectLst/>
                <a:latin typeface="Verdana" panose="020B0604030504040204" pitchFamily="34" charset="0"/>
              </a:rPr>
              <a:t>Hirabayashi</a:t>
            </a:r>
            <a:r>
              <a:rPr lang="en-US" b="0" i="0" dirty="0" smtClean="0">
                <a:solidFill>
                  <a:srgbClr val="333333"/>
                </a:solidFill>
                <a:effectLst/>
                <a:latin typeface="Verdana" panose="020B0604030504040204" pitchFamily="34" charset="0"/>
              </a:rPr>
              <a:t> case, </a:t>
            </a:r>
            <a:r>
              <a:rPr lang="en-US" b="0" i="1" dirty="0" smtClean="0">
                <a:solidFill>
                  <a:srgbClr val="333333"/>
                </a:solidFill>
                <a:effectLst/>
                <a:latin typeface="Verdana" panose="020B0604030504040204" pitchFamily="34" charset="0"/>
              </a:rPr>
              <a:t>supra,</a:t>
            </a:r>
            <a:r>
              <a:rPr lang="en-US" b="0" i="0" dirty="0" smtClean="0">
                <a:solidFill>
                  <a:srgbClr val="333333"/>
                </a:solidFill>
                <a:effectLst/>
                <a:latin typeface="Verdana" panose="020B0604030504040204" pitchFamily="34" charset="0"/>
              </a:rPr>
              <a:t> at p. 99,</a:t>
            </a:r>
          </a:p>
          <a:p>
            <a:r>
              <a:rPr lang="en-US" b="0" i="0" dirty="0" smtClean="0">
                <a:solidFill>
                  <a:srgbClr val="333333"/>
                </a:solidFill>
                <a:effectLst/>
                <a:latin typeface="Verdana" panose="020B0604030504040204" pitchFamily="34" charset="0"/>
              </a:rPr>
              <a:t>. . . we cannot reject as unfounded the judgment of the military authorities and of Congress that there were disloyal members of that population, whose number and strength could not be precisely and quickly ascertained. We cannot say that the war-making branches of the Government did not have ground for believing that, in a critical hour, such persons could not readily be isolated and separately dealt with, and constituted a menace to the national defense and safety which demanded that prompt and adequate measures be taken to guard against it.</a:t>
            </a:r>
            <a:endParaRPr lang="en-US" b="0" i="0" dirty="0">
              <a:solidFill>
                <a:srgbClr val="333333"/>
              </a:solidFill>
              <a:effectLst/>
              <a:latin typeface="Verdana" panose="020B0604030504040204" pitchFamily="34" charset="0"/>
            </a:endParaRPr>
          </a:p>
        </p:txBody>
      </p:sp>
      <p:sp>
        <p:nvSpPr>
          <p:cNvPr id="3" name="Title 2"/>
          <p:cNvSpPr>
            <a:spLocks noGrp="1"/>
          </p:cNvSpPr>
          <p:nvPr>
            <p:ph type="title"/>
          </p:nvPr>
        </p:nvSpPr>
        <p:spPr/>
        <p:txBody>
          <a:bodyPr/>
          <a:lstStyle/>
          <a:p>
            <a:r>
              <a:rPr lang="en-US" dirty="0" smtClean="0"/>
              <a:t>The Majority- </a:t>
            </a:r>
            <a:r>
              <a:rPr lang="en-US" dirty="0" err="1" smtClean="0"/>
              <a:t>Korematsu</a:t>
            </a:r>
            <a:endParaRPr lang="en-US" dirty="0"/>
          </a:p>
        </p:txBody>
      </p:sp>
    </p:spTree>
    <p:extLst>
      <p:ext uri="{BB962C8B-B14F-4D97-AF65-F5344CB8AC3E}">
        <p14:creationId xmlns:p14="http://schemas.microsoft.com/office/powerpoint/2010/main" val="8194797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42434" y="2148598"/>
            <a:ext cx="8822028" cy="3970318"/>
          </a:xfrm>
          <a:prstGeom prst="rect">
            <a:avLst/>
          </a:prstGeom>
        </p:spPr>
        <p:txBody>
          <a:bodyPr wrap="square">
            <a:spAutoFit/>
          </a:bodyPr>
          <a:lstStyle/>
          <a:p>
            <a:r>
              <a:rPr lang="en-US" b="0" i="0" dirty="0" smtClean="0">
                <a:solidFill>
                  <a:srgbClr val="333333"/>
                </a:solidFill>
                <a:effectLst/>
                <a:latin typeface="Verdana" panose="020B0604030504040204" pitchFamily="34" charset="0"/>
              </a:rPr>
              <a:t> </a:t>
            </a:r>
            <a:r>
              <a:rPr lang="en-US" b="0" i="1" dirty="0" err="1" smtClean="0">
                <a:solidFill>
                  <a:srgbClr val="333333"/>
                </a:solidFill>
                <a:effectLst/>
                <a:latin typeface="Verdana" panose="020B0604030504040204" pitchFamily="34" charset="0"/>
              </a:rPr>
              <a:t>Hirabayashi</a:t>
            </a:r>
            <a:r>
              <a:rPr lang="en-US" b="0" i="1" dirty="0" smtClean="0">
                <a:solidFill>
                  <a:srgbClr val="333333"/>
                </a:solidFill>
                <a:effectLst/>
                <a:latin typeface="Verdana" panose="020B0604030504040204" pitchFamily="34" charset="0"/>
              </a:rPr>
              <a:t> v. United States, supra,</a:t>
            </a:r>
            <a:r>
              <a:rPr lang="en-US" b="0" i="0" dirty="0" smtClean="0">
                <a:solidFill>
                  <a:srgbClr val="333333"/>
                </a:solidFill>
                <a:effectLst/>
                <a:latin typeface="Verdana" panose="020B0604030504040204" pitchFamily="34" charset="0"/>
              </a:rPr>
              <a:t> at 93, </a:t>
            </a:r>
            <a:r>
              <a:rPr lang="en-US" b="0" i="1" dirty="0" smtClean="0">
                <a:solidFill>
                  <a:srgbClr val="333333"/>
                </a:solidFill>
                <a:effectLst/>
                <a:latin typeface="Verdana" panose="020B0604030504040204" pitchFamily="34" charset="0"/>
              </a:rPr>
              <a:t>and see Home Bldg. &amp; L. Assn. v. </a:t>
            </a:r>
            <a:r>
              <a:rPr lang="en-US" b="0" i="1" dirty="0" err="1" smtClean="0">
                <a:solidFill>
                  <a:srgbClr val="333333"/>
                </a:solidFill>
                <a:effectLst/>
                <a:latin typeface="Verdana" panose="020B0604030504040204" pitchFamily="34" charset="0"/>
              </a:rPr>
              <a:t>Blaisdell</a:t>
            </a:r>
            <a:r>
              <a:rPr lang="en-US" b="0" i="1" dirty="0" smtClean="0">
                <a:solidFill>
                  <a:srgbClr val="333333"/>
                </a:solidFill>
                <a:effectLst/>
                <a:latin typeface="Verdana" panose="020B0604030504040204" pitchFamily="34" charset="0"/>
              </a:rPr>
              <a:t>,</a:t>
            </a:r>
            <a:r>
              <a:rPr lang="en-US" b="0" i="0" dirty="0" smtClean="0">
                <a:solidFill>
                  <a:srgbClr val="333333"/>
                </a:solidFill>
                <a:effectLst/>
                <a:latin typeface="Verdana" panose="020B0604030504040204" pitchFamily="34" charset="0"/>
              </a:rPr>
              <a:t> </a:t>
            </a:r>
            <a:r>
              <a:rPr lang="en-US" b="0" i="0" u="none" strike="noStrike" dirty="0" smtClean="0">
                <a:solidFill>
                  <a:srgbClr val="06357A"/>
                </a:solidFill>
                <a:effectLst/>
                <a:latin typeface="Verdana" panose="020B0604030504040204" pitchFamily="34" charset="0"/>
                <a:hlinkClick r:id="rId2" tooltip="subref"/>
              </a:rPr>
              <a:t>290 U.S. 398</a:t>
            </a:r>
            <a:r>
              <a:rPr lang="en-US" b="0" i="0" dirty="0" smtClean="0">
                <a:solidFill>
                  <a:srgbClr val="333333"/>
                </a:solidFill>
                <a:effectLst/>
                <a:latin typeface="Verdana" panose="020B0604030504040204" pitchFamily="34" charset="0"/>
              </a:rPr>
              <a:t>, 426. Therefore, the validity of action under the war power must be judged wholly in the context of war. That action is not to be stigmatized as lawless because like action in times of peace would be lawless. To talk about a military order that expresses an allowable judgment of war needs by those entrusted with the duty of conducting war as "an </a:t>
            </a:r>
            <a:r>
              <a:rPr lang="en-US" b="1" i="0" u="none" strike="noStrike" dirty="0" smtClean="0">
                <a:solidFill>
                  <a:srgbClr val="06357A"/>
                </a:solidFill>
                <a:effectLst/>
                <a:latin typeface="Verdana" panose="020B0604030504040204" pitchFamily="34" charset="0"/>
              </a:rPr>
              <a:t>[p225]</a:t>
            </a:r>
            <a:r>
              <a:rPr lang="en-US" b="0" i="0" u="none" strike="noStrike" dirty="0" smtClean="0">
                <a:solidFill>
                  <a:srgbClr val="06357A"/>
                </a:solidFill>
                <a:effectLst/>
                <a:latin typeface="Verdana" panose="020B0604030504040204" pitchFamily="34" charset="0"/>
              </a:rPr>
              <a:t> </a:t>
            </a:r>
            <a:r>
              <a:rPr lang="en-US" b="0" i="0" dirty="0" smtClean="0">
                <a:solidFill>
                  <a:srgbClr val="333333"/>
                </a:solidFill>
                <a:effectLst/>
                <a:latin typeface="Verdana" panose="020B0604030504040204" pitchFamily="34" charset="0"/>
              </a:rPr>
              <a:t>unconstitutional order" is to suffuse a part of the Constitution with an atmosphere of unconstitutionality. The respective spheres of action of military authorities and of judges are, of course, very different. But, within their sphere, military authorities are no more outside the bounds of obedience to the Constitution than are judges within theirs. "The war power of the United States, like its other powers . . . is subject to applicable constitutional limitations," </a:t>
            </a:r>
            <a:r>
              <a:rPr lang="en-US" b="0" i="1" dirty="0" smtClean="0">
                <a:solidFill>
                  <a:srgbClr val="333333"/>
                </a:solidFill>
                <a:effectLst/>
                <a:latin typeface="Verdana" panose="020B0604030504040204" pitchFamily="34" charset="0"/>
              </a:rPr>
              <a:t>Hamilton v. Kentucky Distilleries Co.,</a:t>
            </a:r>
            <a:r>
              <a:rPr lang="en-US" b="0" i="0" dirty="0" smtClean="0">
                <a:solidFill>
                  <a:srgbClr val="333333"/>
                </a:solidFill>
                <a:effectLst/>
                <a:latin typeface="Verdana" panose="020B0604030504040204" pitchFamily="34" charset="0"/>
              </a:rPr>
              <a:t> </a:t>
            </a:r>
            <a:r>
              <a:rPr lang="en-US" b="0" i="0" u="none" strike="noStrike" dirty="0" smtClean="0">
                <a:solidFill>
                  <a:srgbClr val="06357A"/>
                </a:solidFill>
                <a:effectLst/>
                <a:latin typeface="Verdana" panose="020B0604030504040204" pitchFamily="34" charset="0"/>
                <a:hlinkClick r:id="rId3" tooltip="subref"/>
              </a:rPr>
              <a:t>251 U.S. 146</a:t>
            </a:r>
            <a:r>
              <a:rPr lang="en-US" b="0" i="0" dirty="0" smtClean="0">
                <a:solidFill>
                  <a:srgbClr val="333333"/>
                </a:solidFill>
                <a:effectLst/>
                <a:latin typeface="Verdana" panose="020B0604030504040204" pitchFamily="34" charset="0"/>
              </a:rPr>
              <a:t>, 156.</a:t>
            </a:r>
            <a:endParaRPr lang="en-US" dirty="0"/>
          </a:p>
        </p:txBody>
      </p:sp>
      <p:sp>
        <p:nvSpPr>
          <p:cNvPr id="3" name="Title 2"/>
          <p:cNvSpPr>
            <a:spLocks noGrp="1"/>
          </p:cNvSpPr>
          <p:nvPr>
            <p:ph type="title"/>
          </p:nvPr>
        </p:nvSpPr>
        <p:spPr/>
        <p:txBody>
          <a:bodyPr>
            <a:normAutofit fontScale="90000"/>
          </a:bodyPr>
          <a:lstStyle/>
          <a:p>
            <a:r>
              <a:rPr lang="en-US" dirty="0" smtClean="0"/>
              <a:t>Concurrence by Robert Jackson (he’d later oversee the Nuremburg trials of Nazi War criminals)</a:t>
            </a:r>
            <a:endParaRPr lang="en-US" dirty="0"/>
          </a:p>
        </p:txBody>
      </p:sp>
    </p:spTree>
    <p:extLst>
      <p:ext uri="{BB962C8B-B14F-4D97-AF65-F5344CB8AC3E}">
        <p14:creationId xmlns:p14="http://schemas.microsoft.com/office/powerpoint/2010/main" val="12783152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26525" y="2525460"/>
            <a:ext cx="8448541" cy="3693319"/>
          </a:xfrm>
          <a:prstGeom prst="rect">
            <a:avLst/>
          </a:prstGeom>
        </p:spPr>
        <p:txBody>
          <a:bodyPr wrap="square">
            <a:spAutoFit/>
          </a:bodyPr>
          <a:lstStyle/>
          <a:p>
            <a:r>
              <a:rPr lang="en-US" b="0" i="0" dirty="0" smtClean="0">
                <a:solidFill>
                  <a:srgbClr val="333333"/>
                </a:solidFill>
                <a:effectLst/>
                <a:latin typeface="Verdana" panose="020B0604030504040204" pitchFamily="34" charset="0"/>
              </a:rPr>
              <a:t>This is not a case of keeping people off the streets at night, as was </a:t>
            </a:r>
            <a:r>
              <a:rPr lang="en-US" b="0" i="1" dirty="0" err="1" smtClean="0">
                <a:solidFill>
                  <a:srgbClr val="333333"/>
                </a:solidFill>
                <a:effectLst/>
                <a:latin typeface="Verdana" panose="020B0604030504040204" pitchFamily="34" charset="0"/>
              </a:rPr>
              <a:t>Hirabayashi</a:t>
            </a:r>
            <a:r>
              <a:rPr lang="en-US" b="0" i="1" dirty="0" smtClean="0">
                <a:solidFill>
                  <a:srgbClr val="333333"/>
                </a:solidFill>
                <a:effectLst/>
                <a:latin typeface="Verdana" panose="020B0604030504040204" pitchFamily="34" charset="0"/>
              </a:rPr>
              <a:t> v. United States,</a:t>
            </a:r>
            <a:r>
              <a:rPr lang="en-US" b="0" i="0" dirty="0" smtClean="0">
                <a:solidFill>
                  <a:srgbClr val="333333"/>
                </a:solidFill>
                <a:effectLst/>
                <a:latin typeface="Verdana" panose="020B0604030504040204" pitchFamily="34" charset="0"/>
              </a:rPr>
              <a:t> </a:t>
            </a:r>
            <a:r>
              <a:rPr lang="en-US" b="0" i="0" u="none" strike="noStrike" dirty="0" smtClean="0">
                <a:solidFill>
                  <a:srgbClr val="06357A"/>
                </a:solidFill>
                <a:effectLst/>
                <a:latin typeface="Verdana" panose="020B0604030504040204" pitchFamily="34" charset="0"/>
                <a:hlinkClick r:id="rId2" tooltip="subref"/>
              </a:rPr>
              <a:t>320 U.S. 81</a:t>
            </a:r>
            <a:r>
              <a:rPr lang="en-US" b="0" i="0" dirty="0" smtClean="0">
                <a:solidFill>
                  <a:srgbClr val="333333"/>
                </a:solidFill>
                <a:effectLst/>
                <a:latin typeface="Verdana" panose="020B0604030504040204" pitchFamily="34" charset="0"/>
              </a:rPr>
              <a:t>, </a:t>
            </a:r>
            <a:r>
              <a:rPr lang="en-US" b="1" i="0" u="none" strike="noStrike" dirty="0" smtClean="0">
                <a:solidFill>
                  <a:srgbClr val="06357A"/>
                </a:solidFill>
                <a:effectLst/>
                <a:latin typeface="Verdana" panose="020B0604030504040204" pitchFamily="34" charset="0"/>
              </a:rPr>
              <a:t>[p226]</a:t>
            </a:r>
            <a:r>
              <a:rPr lang="en-US" b="0" i="0" u="none" strike="noStrike" dirty="0" smtClean="0">
                <a:solidFill>
                  <a:srgbClr val="06357A"/>
                </a:solidFill>
                <a:effectLst/>
                <a:latin typeface="Verdana" panose="020B0604030504040204" pitchFamily="34" charset="0"/>
              </a:rPr>
              <a:t> </a:t>
            </a:r>
            <a:r>
              <a:rPr lang="en-US" b="0" i="0" dirty="0" smtClean="0">
                <a:solidFill>
                  <a:srgbClr val="333333"/>
                </a:solidFill>
                <a:effectLst/>
                <a:latin typeface="Verdana" panose="020B0604030504040204" pitchFamily="34" charset="0"/>
              </a:rPr>
              <a:t>nor a case of temporary exclusion of a citizen from an area for his own safety or that of the community, nor a case of offering him an opportunity to go temporarily out of an area where his presence might cause danger to himself or to his fellows. On the contrary, it is the case of convicting a citizen as a punishment for not submitting to imprisonment in a concentration camp, based on his ancestry, and solely because of his ancestry, without evidence or inquiry concerning his loyalty and good disposition towards the United States. If this be a correct statement of the facts disclosed by this record, and facts of which we take judicial notice, I need hardly labor the conclusion that Constitutional rights have been violated.</a:t>
            </a:r>
            <a:endParaRPr lang="en-US" dirty="0"/>
          </a:p>
        </p:txBody>
      </p:sp>
      <p:sp>
        <p:nvSpPr>
          <p:cNvPr id="3" name="Title 2"/>
          <p:cNvSpPr>
            <a:spLocks noGrp="1"/>
          </p:cNvSpPr>
          <p:nvPr>
            <p:ph type="title"/>
          </p:nvPr>
        </p:nvSpPr>
        <p:spPr/>
        <p:txBody>
          <a:bodyPr/>
          <a:lstStyle/>
          <a:p>
            <a:r>
              <a:rPr lang="en-US" dirty="0" smtClean="0"/>
              <a:t>The Dissent</a:t>
            </a:r>
            <a:endParaRPr lang="en-US" dirty="0"/>
          </a:p>
        </p:txBody>
      </p:sp>
    </p:spTree>
    <p:extLst>
      <p:ext uri="{BB962C8B-B14F-4D97-AF65-F5344CB8AC3E}">
        <p14:creationId xmlns:p14="http://schemas.microsoft.com/office/powerpoint/2010/main" val="21370846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Concentration Camp?</a:t>
            </a:r>
            <a:endParaRPr lang="en-US" dirty="0"/>
          </a:p>
        </p:txBody>
      </p:sp>
      <p:sp>
        <p:nvSpPr>
          <p:cNvPr id="3" name="Content Placeholder 2"/>
          <p:cNvSpPr>
            <a:spLocks noGrp="1"/>
          </p:cNvSpPr>
          <p:nvPr>
            <p:ph idx="1"/>
          </p:nvPr>
        </p:nvSpPr>
        <p:spPr/>
        <p:txBody>
          <a:bodyPr/>
          <a:lstStyle/>
          <a:p>
            <a:r>
              <a:rPr lang="en-US" dirty="0" smtClean="0"/>
              <a:t>How were German Concentration Camps different than Japanese camps?</a:t>
            </a:r>
            <a:endParaRPr lang="en-US" dirty="0"/>
          </a:p>
        </p:txBody>
      </p:sp>
    </p:spTree>
    <p:extLst>
      <p:ext uri="{BB962C8B-B14F-4D97-AF65-F5344CB8AC3E}">
        <p14:creationId xmlns:p14="http://schemas.microsoft.com/office/powerpoint/2010/main" val="9624233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TotalTime>
  <Words>158</Words>
  <Application>Microsoft Office PowerPoint</Application>
  <PresentationFormat>Widescreen</PresentationFormat>
  <Paragraphs>25</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Calibri Light</vt:lpstr>
      <vt:lpstr>Verdana</vt:lpstr>
      <vt:lpstr>Office Theme</vt:lpstr>
      <vt:lpstr>PowerPoint Presentation</vt:lpstr>
      <vt:lpstr>PowerPoint Presentation</vt:lpstr>
      <vt:lpstr>PowerPoint Presentation</vt:lpstr>
      <vt:lpstr>PowerPoint Presentation</vt:lpstr>
      <vt:lpstr>The Readings</vt:lpstr>
      <vt:lpstr>The Majority- Korematsu</vt:lpstr>
      <vt:lpstr>Concurrence by Robert Jackson (he’d later oversee the Nuremburg trials of Nazi War criminals)</vt:lpstr>
      <vt:lpstr>The Dissent</vt:lpstr>
      <vt:lpstr>Concentration Camp?</vt:lpstr>
      <vt:lpstr>The Articles</vt:lpstr>
    </vt:vector>
  </TitlesOfParts>
  <Company>DPS Administrator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Balazs, Stephen</dc:creator>
  <cp:lastModifiedBy>Balazs, Stephen</cp:lastModifiedBy>
  <cp:revision>4</cp:revision>
  <dcterms:created xsi:type="dcterms:W3CDTF">2017-05-09T13:42:00Z</dcterms:created>
  <dcterms:modified xsi:type="dcterms:W3CDTF">2017-05-09T14:09:15Z</dcterms:modified>
</cp:coreProperties>
</file>